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0" r:id="rId4"/>
    <p:sldId id="258" r:id="rId5"/>
    <p:sldId id="269" r:id="rId6"/>
    <p:sldId id="270" r:id="rId7"/>
    <p:sldId id="271" r:id="rId8"/>
    <p:sldId id="275" r:id="rId9"/>
    <p:sldId id="272" r:id="rId10"/>
    <p:sldId id="273" r:id="rId11"/>
    <p:sldId id="274" r:id="rId12"/>
    <p:sldId id="259" r:id="rId13"/>
    <p:sldId id="261" r:id="rId14"/>
    <p:sldId id="262" r:id="rId15"/>
    <p:sldId id="265" r:id="rId16"/>
    <p:sldId id="266" r:id="rId17"/>
    <p:sldId id="263" r:id="rId18"/>
    <p:sldId id="268" r:id="rId19"/>
    <p:sldId id="264" r:id="rId20"/>
    <p:sldId id="267"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nstein" initials="E" lastIdx="1" clrIdx="0">
    <p:extLst>
      <p:ext uri="{19B8F6BF-5375-455C-9EA6-DF929625EA0E}">
        <p15:presenceInfo xmlns:p15="http://schemas.microsoft.com/office/powerpoint/2012/main" userId="S-1-5-21-1802887408-3235843744-2092413391-12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21" autoAdjust="0"/>
    <p:restoredTop sz="94679" autoAdjust="0"/>
  </p:normalViewPr>
  <p:slideViewPr>
    <p:cSldViewPr snapToGrid="0">
      <p:cViewPr varScale="1">
        <p:scale>
          <a:sx n="56" d="100"/>
          <a:sy n="56" d="100"/>
        </p:scale>
        <p:origin x="72" y="6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D9BFB-D35C-431B-9CC0-99D018F90590}" type="datetimeFigureOut">
              <a:rPr lang="nl-NL" smtClean="0"/>
              <a:t>5-3-2015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0E07F-EA6F-44B9-B45F-88B8753E3B77}" type="slidenum">
              <a:rPr lang="nl-NL" smtClean="0"/>
              <a:t>‹nr.›</a:t>
            </a:fld>
            <a:endParaRPr lang="nl-NL"/>
          </a:p>
        </p:txBody>
      </p:sp>
    </p:spTree>
    <p:extLst>
      <p:ext uri="{BB962C8B-B14F-4D97-AF65-F5344CB8AC3E}">
        <p14:creationId xmlns:p14="http://schemas.microsoft.com/office/powerpoint/2010/main" val="3223482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F0E07F-EA6F-44B9-B45F-88B8753E3B77}" type="slidenum">
              <a:rPr lang="nl-NL" smtClean="0"/>
              <a:t>15</a:t>
            </a:fld>
            <a:endParaRPr lang="nl-NL"/>
          </a:p>
        </p:txBody>
      </p:sp>
    </p:spTree>
    <p:extLst>
      <p:ext uri="{BB962C8B-B14F-4D97-AF65-F5344CB8AC3E}">
        <p14:creationId xmlns:p14="http://schemas.microsoft.com/office/powerpoint/2010/main" val="2064909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nl-NL" smtClean="0"/>
              <a:t>Klik om de stijl te bewerken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20BFEB9-E149-457C-8F59-308EDE6D7BF1}" type="datetimeFigureOut">
              <a:rPr lang="nl-NL" smtClean="0"/>
              <a:t>5-3-2015</a:t>
            </a:fld>
            <a:endParaRPr lang="nl-NL" dirty="0"/>
          </a:p>
        </p:txBody>
      </p:sp>
      <p:sp>
        <p:nvSpPr>
          <p:cNvPr id="5" name="Footer Placeholder 4"/>
          <p:cNvSpPr>
            <a:spLocks noGrp="1"/>
          </p:cNvSpPr>
          <p:nvPr>
            <p:ph type="ftr" sz="quarter" idx="11"/>
          </p:nvPr>
        </p:nvSpPr>
        <p:spPr>
          <a:xfrm>
            <a:off x="1876424" y="5410201"/>
            <a:ext cx="5124886" cy="365125"/>
          </a:xfrm>
        </p:spPr>
        <p:txBody>
          <a:bodyPr/>
          <a:lstStyle/>
          <a:p>
            <a:endParaRPr lang="nl-NL" dirty="0"/>
          </a:p>
        </p:txBody>
      </p:sp>
      <p:sp>
        <p:nvSpPr>
          <p:cNvPr id="6" name="Slide Number Placeholder 5"/>
          <p:cNvSpPr>
            <a:spLocks noGrp="1"/>
          </p:cNvSpPr>
          <p:nvPr>
            <p:ph type="sldNum" sz="quarter" idx="12"/>
          </p:nvPr>
        </p:nvSpPr>
        <p:spPr>
          <a:xfrm>
            <a:off x="9896911" y="5410199"/>
            <a:ext cx="771089" cy="365125"/>
          </a:xfrm>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334754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nl-NL" dirty="0" smtClean="0"/>
              <a:t>Klik op het pictogram als u een afbeelding wilt toevoegen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357291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nl-NL" smtClean="0"/>
              <a:t>Klik om de stijl te bewerken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29454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nl-NL" smtClean="0"/>
              <a:t>Klik om de stijl te bewerken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B8AE53D-F897-447A-A5AA-527663053D84}" type="slidenum">
              <a:rPr lang="nl-NL" smtClean="0"/>
              <a:t>‹nr.›</a:t>
            </a:fld>
            <a:endParaRPr lang="nl-NL"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7249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nl-NL" smtClean="0"/>
              <a:t>Klik om de stijl te bewerken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344653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3" name="Date Placeholder 2"/>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373494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dirty="0" smtClean="0"/>
              <a:t>Klik op het pictogram als u een afbeelding wilt toevoegen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dirty="0" smtClean="0"/>
              <a:t>Klik op het pictogram als u een afbeelding wilt toevoegen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dirty="0" smtClean="0"/>
              <a:t>Klik op het pictogram als u een afbeelding wilt toevoegen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3" name="Date Placeholder 2"/>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3467936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1605338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66133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358816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283169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411852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41410" y="3073397"/>
            <a:ext cx="4878391" cy="271780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72200" y="3073397"/>
            <a:ext cx="4875210" cy="271780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312413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367889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291132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345329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120BFEB9-E149-457C-8F59-308EDE6D7BF1}" type="datetimeFigureOut">
              <a:rPr lang="nl-NL" smtClean="0"/>
              <a:t>5-3-2015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AB8AE53D-F897-447A-A5AA-527663053D84}" type="slidenum">
              <a:rPr lang="nl-NL" smtClean="0"/>
              <a:t>‹nr.›</a:t>
            </a:fld>
            <a:endParaRPr lang="nl-NL" dirty="0"/>
          </a:p>
        </p:txBody>
      </p:sp>
    </p:spTree>
    <p:extLst>
      <p:ext uri="{BB962C8B-B14F-4D97-AF65-F5344CB8AC3E}">
        <p14:creationId xmlns:p14="http://schemas.microsoft.com/office/powerpoint/2010/main" val="276092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20BFEB9-E149-457C-8F59-308EDE6D7BF1}" type="datetimeFigureOut">
              <a:rPr lang="nl-NL" smtClean="0"/>
              <a:t>5-3-2015</a:t>
            </a:fld>
            <a:endParaRPr lang="nl-NL"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8AE53D-F897-447A-A5AA-527663053D84}" type="slidenum">
              <a:rPr lang="nl-NL" smtClean="0"/>
              <a:t>‹nr.›</a:t>
            </a:fld>
            <a:endParaRPr lang="nl-NL" dirty="0"/>
          </a:p>
        </p:txBody>
      </p:sp>
    </p:spTree>
    <p:extLst>
      <p:ext uri="{BB962C8B-B14F-4D97-AF65-F5344CB8AC3E}">
        <p14:creationId xmlns:p14="http://schemas.microsoft.com/office/powerpoint/2010/main" val="26427681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schooltv.nl/video/bruggen-hoe-maak-je-een-stevige-brug/#q=bruggen"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chooltv.nl/no_cache/video/crid/20060411_bakstenen0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effectLst>
                  <a:outerShdw blurRad="38100" dist="38100" dir="2700000" algn="tl">
                    <a:srgbClr val="000000">
                      <a:alpha val="43137"/>
                    </a:srgbClr>
                  </a:outerShdw>
                </a:effectLst>
                <a:latin typeface="Bauhaus 93" panose="04030905020B02020C02" pitchFamily="82" charset="0"/>
              </a:rPr>
              <a:t>bruggen</a:t>
            </a:r>
            <a:endParaRPr lang="nl-NL" dirty="0">
              <a:effectLst>
                <a:outerShdw blurRad="38100" dist="38100" dir="2700000" algn="tl">
                  <a:srgbClr val="000000">
                    <a:alpha val="43137"/>
                  </a:srgbClr>
                </a:outerShdw>
              </a:effectLst>
              <a:latin typeface="Bauhaus 93" panose="04030905020B02020C02" pitchFamily="82" charset="0"/>
            </a:endParaRPr>
          </a:p>
        </p:txBody>
      </p:sp>
      <p:pic>
        <p:nvPicPr>
          <p:cNvPr id="5" name="Afbeelding 4"/>
          <p:cNvPicPr>
            <a:picLocks noChangeAspect="1"/>
          </p:cNvPicPr>
          <p:nvPr/>
        </p:nvPicPr>
        <p:blipFill>
          <a:blip r:embed="rId2"/>
          <a:stretch>
            <a:fillRect/>
          </a:stretch>
        </p:blipFill>
        <p:spPr>
          <a:xfrm>
            <a:off x="4738255" y="1122363"/>
            <a:ext cx="7042163" cy="4669260"/>
          </a:xfrm>
          <a:prstGeom prst="rect">
            <a:avLst/>
          </a:prstGeom>
        </p:spPr>
      </p:pic>
    </p:spTree>
    <p:extLst>
      <p:ext uri="{BB962C8B-B14F-4D97-AF65-F5344CB8AC3E}">
        <p14:creationId xmlns:p14="http://schemas.microsoft.com/office/powerpoint/2010/main" val="7910793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Bauhaus 93" panose="04030905020B02020C02" pitchFamily="82" charset="0"/>
              </a:rPr>
              <a:t>bamboe</a:t>
            </a:r>
            <a:endParaRPr lang="nl-NL" dirty="0">
              <a:latin typeface="Bauhaus 93" panose="04030905020B02020C02" pitchFamily="82" charset="0"/>
            </a:endParaRPr>
          </a:p>
        </p:txBody>
      </p:sp>
      <p:sp>
        <p:nvSpPr>
          <p:cNvPr id="3" name="Tijdelijke aanduiding voor inhoud 2"/>
          <p:cNvSpPr>
            <a:spLocks noGrp="1"/>
          </p:cNvSpPr>
          <p:nvPr>
            <p:ph idx="1"/>
          </p:nvPr>
        </p:nvSpPr>
        <p:spPr/>
        <p:txBody>
          <a:bodyPr>
            <a:normAutofit/>
          </a:bodyPr>
          <a:lstStyle/>
          <a:p>
            <a:r>
              <a:rPr lang="nl-NL" sz="2800" dirty="0" smtClean="0"/>
              <a:t>Bamboe is een soort van gras, waar ze bruggen van bouwen</a:t>
            </a:r>
            <a:r>
              <a:rPr lang="nl-NL" sz="2800" dirty="0" smtClean="0"/>
              <a:t>.</a:t>
            </a:r>
          </a:p>
          <a:p>
            <a:r>
              <a:rPr lang="nl-NL" sz="2800" dirty="0" smtClean="0"/>
              <a:t>Bamboe word ook gebruikt om meubels en andere dingen te bouwen</a:t>
            </a:r>
            <a:endParaRPr lang="nl-NL" sz="2800" dirty="0"/>
          </a:p>
        </p:txBody>
      </p:sp>
      <p:pic>
        <p:nvPicPr>
          <p:cNvPr id="4" name="Afbeelding 3"/>
          <p:cNvPicPr>
            <a:picLocks noChangeAspect="1"/>
          </p:cNvPicPr>
          <p:nvPr/>
        </p:nvPicPr>
        <p:blipFill>
          <a:blip r:embed="rId2"/>
          <a:stretch>
            <a:fillRect/>
          </a:stretch>
        </p:blipFill>
        <p:spPr>
          <a:xfrm>
            <a:off x="4487285" y="3374652"/>
            <a:ext cx="6140333" cy="3496542"/>
          </a:xfrm>
          <a:prstGeom prst="rect">
            <a:avLst/>
          </a:prstGeom>
        </p:spPr>
      </p:pic>
    </p:spTree>
    <p:extLst>
      <p:ext uri="{BB962C8B-B14F-4D97-AF65-F5344CB8AC3E}">
        <p14:creationId xmlns:p14="http://schemas.microsoft.com/office/powerpoint/2010/main" val="399116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Bauhaus 93" panose="04030905020B02020C02" pitchFamily="82" charset="0"/>
              </a:rPr>
              <a:t>Gietijzer </a:t>
            </a:r>
            <a:endParaRPr lang="nl-NL" dirty="0">
              <a:latin typeface="Bauhaus 93" panose="04030905020B02020C02" pitchFamily="82" charset="0"/>
            </a:endParaRPr>
          </a:p>
        </p:txBody>
      </p:sp>
      <p:sp>
        <p:nvSpPr>
          <p:cNvPr id="3" name="Tijdelijke aanduiding voor inhoud 2"/>
          <p:cNvSpPr>
            <a:spLocks noGrp="1"/>
          </p:cNvSpPr>
          <p:nvPr>
            <p:ph idx="1"/>
          </p:nvPr>
        </p:nvSpPr>
        <p:spPr/>
        <p:txBody>
          <a:bodyPr/>
          <a:lstStyle/>
          <a:p>
            <a:r>
              <a:rPr lang="nl-NL" dirty="0" smtClean="0"/>
              <a:t>Gietijzer is een in vorm gegoten legering van ijzer, koolstof, mangaan en silicium</a:t>
            </a:r>
            <a:r>
              <a:rPr lang="nl-NL" dirty="0"/>
              <a:t>. </a:t>
            </a:r>
            <a:r>
              <a:rPr lang="nl-NL" dirty="0" smtClean="0"/>
              <a:t>mangaan </a:t>
            </a:r>
            <a:r>
              <a:rPr lang="nl-NL" dirty="0"/>
              <a:t>is een </a:t>
            </a:r>
            <a:r>
              <a:rPr lang="nl-NL" dirty="0" smtClean="0"/>
              <a:t>zilverkleurig overgangsmetaal. Silicium word ook wel kiezel </a:t>
            </a:r>
            <a:r>
              <a:rPr lang="nl-NL" dirty="0" smtClean="0"/>
              <a:t>genoemd.</a:t>
            </a:r>
          </a:p>
        </p:txBody>
      </p:sp>
      <p:pic>
        <p:nvPicPr>
          <p:cNvPr id="4" name="Afbeelding 3"/>
          <p:cNvPicPr>
            <a:picLocks noChangeAspect="1"/>
          </p:cNvPicPr>
          <p:nvPr/>
        </p:nvPicPr>
        <p:blipFill>
          <a:blip r:embed="rId2"/>
          <a:stretch>
            <a:fillRect/>
          </a:stretch>
        </p:blipFill>
        <p:spPr>
          <a:xfrm>
            <a:off x="7025437" y="3212024"/>
            <a:ext cx="3438902" cy="2579177"/>
          </a:xfrm>
          <a:prstGeom prst="rect">
            <a:avLst/>
          </a:prstGeom>
        </p:spPr>
      </p:pic>
    </p:spTree>
    <p:extLst>
      <p:ext uri="{BB962C8B-B14F-4D97-AF65-F5344CB8AC3E}">
        <p14:creationId xmlns:p14="http://schemas.microsoft.com/office/powerpoint/2010/main" val="24709030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410" y="340963"/>
            <a:ext cx="5934508" cy="1639886"/>
          </a:xfrm>
        </p:spPr>
        <p:style>
          <a:lnRef idx="1">
            <a:schemeClr val="accent1"/>
          </a:lnRef>
          <a:fillRef idx="2">
            <a:schemeClr val="accent1"/>
          </a:fillRef>
          <a:effectRef idx="1">
            <a:schemeClr val="accent1"/>
          </a:effectRef>
          <a:fontRef idx="minor">
            <a:schemeClr val="dk1"/>
          </a:fontRef>
        </p:style>
        <p:txBody>
          <a:bodyPr/>
          <a:lstStyle/>
          <a:p>
            <a:r>
              <a:rPr lang="nl-NL" dirty="0" smtClean="0">
                <a:effectLst>
                  <a:outerShdw blurRad="38100" dist="38100" dir="2700000" algn="tl">
                    <a:srgbClr val="000000">
                      <a:alpha val="43137"/>
                    </a:srgbClr>
                  </a:outerShdw>
                </a:effectLst>
                <a:latin typeface="Bauhaus 93" panose="04030905020B02020C02" pitchFamily="82" charset="0"/>
              </a:rPr>
              <a:t>Hoe maak je bruggen</a:t>
            </a:r>
            <a:endParaRPr lang="nl-NL" dirty="0">
              <a:effectLst>
                <a:outerShdw blurRad="38100" dist="38100" dir="2700000" algn="tl">
                  <a:srgbClr val="000000">
                    <a:alpha val="43137"/>
                  </a:srgbClr>
                </a:outerShdw>
              </a:effectLst>
              <a:latin typeface="Bauhaus 93" panose="04030905020B02020C02" pitchFamily="82" charset="0"/>
            </a:endParaRPr>
          </a:p>
        </p:txBody>
      </p:sp>
      <p:sp>
        <p:nvSpPr>
          <p:cNvPr id="3" name="Tijdelijke aanduiding voor afbeelding 2"/>
          <p:cNvSpPr>
            <a:spLocks noGrp="1"/>
          </p:cNvSpPr>
          <p:nvPr>
            <p:ph type="pic" idx="1"/>
          </p:nvPr>
        </p:nvSpPr>
        <p:spPr>
          <a:xfrm>
            <a:off x="7921052" y="340963"/>
            <a:ext cx="3666690" cy="5181599"/>
          </a:xfrm>
        </p:spPr>
      </p:sp>
      <p:sp>
        <p:nvSpPr>
          <p:cNvPr id="4" name="Tijdelijke aanduiding voor tekst 3"/>
          <p:cNvSpPr>
            <a:spLocks noGrp="1"/>
          </p:cNvSpPr>
          <p:nvPr>
            <p:ph type="body" sz="half" idx="2"/>
          </p:nvPr>
        </p:nvSpPr>
        <p:spPr/>
        <p:txBody>
          <a:bodyPr/>
          <a:lstStyle/>
          <a:p>
            <a:r>
              <a:rPr lang="nl-NL" sz="2800" dirty="0" smtClean="0"/>
              <a:t>Een brug kan op allerlei manieren worden gemaakt maar gewoon een plank is niet stevig. Een brug met driehoeken is wel stevig want die blijft in </a:t>
            </a:r>
            <a:r>
              <a:rPr lang="nl-NL" sz="2800" dirty="0"/>
              <a:t>zijn </a:t>
            </a:r>
            <a:r>
              <a:rPr lang="nl-NL" sz="2800" dirty="0" smtClean="0"/>
              <a:t>vaste vorm zoals hiernaast. </a:t>
            </a:r>
          </a:p>
        </p:txBody>
      </p:sp>
      <p:pic>
        <p:nvPicPr>
          <p:cNvPr id="5" name="Afbeelding 4"/>
          <p:cNvPicPr>
            <a:picLocks noChangeAspect="1"/>
          </p:cNvPicPr>
          <p:nvPr/>
        </p:nvPicPr>
        <p:blipFill>
          <a:blip r:embed="rId2"/>
          <a:stretch>
            <a:fillRect/>
          </a:stretch>
        </p:blipFill>
        <p:spPr>
          <a:xfrm>
            <a:off x="7391801" y="623639"/>
            <a:ext cx="5356958" cy="3251694"/>
          </a:xfrm>
          <a:prstGeom prst="rect">
            <a:avLst/>
          </a:prstGeom>
        </p:spPr>
      </p:pic>
    </p:spTree>
    <p:extLst>
      <p:ext uri="{BB962C8B-B14F-4D97-AF65-F5344CB8AC3E}">
        <p14:creationId xmlns:p14="http://schemas.microsoft.com/office/powerpoint/2010/main" val="17867132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nl-NL" dirty="0" smtClean="0">
                <a:effectLst>
                  <a:outerShdw blurRad="38100" dist="38100" dir="2700000" algn="tl">
                    <a:srgbClr val="000000">
                      <a:alpha val="43137"/>
                    </a:srgbClr>
                  </a:outerShdw>
                </a:effectLst>
                <a:latin typeface="Bauhaus 93" panose="04030905020B02020C02" pitchFamily="82" charset="0"/>
              </a:rPr>
              <a:t>Waarom heb je bruggen nodig</a:t>
            </a:r>
            <a:endParaRPr lang="nl-NL" dirty="0">
              <a:effectLst>
                <a:outerShdw blurRad="38100" dist="38100" dir="2700000" algn="tl">
                  <a:srgbClr val="000000">
                    <a:alpha val="43137"/>
                  </a:srgbClr>
                </a:outerShdw>
              </a:effectLst>
              <a:latin typeface="Bauhaus 93" panose="04030905020B02020C02" pitchFamily="82" charset="0"/>
            </a:endParaRPr>
          </a:p>
        </p:txBody>
      </p:sp>
      <p:sp>
        <p:nvSpPr>
          <p:cNvPr id="3" name="Tijdelijke aanduiding voor inhoud 2"/>
          <p:cNvSpPr>
            <a:spLocks noGrp="1"/>
          </p:cNvSpPr>
          <p:nvPr>
            <p:ph idx="1"/>
          </p:nvPr>
        </p:nvSpPr>
        <p:spPr/>
        <p:txBody>
          <a:bodyPr/>
          <a:lstStyle/>
          <a:p>
            <a:r>
              <a:rPr lang="nl-NL" dirty="0" smtClean="0"/>
              <a:t>Een brug heb je nodig om over water te kunnen steken. Je hebt mensen nodig die de brug ontwerpen dat noem je een architect, iemand die de brug bouwt noem je een bouwvakker.  </a:t>
            </a:r>
            <a:endParaRPr lang="nl-NL" dirty="0"/>
          </a:p>
        </p:txBody>
      </p:sp>
      <p:pic>
        <p:nvPicPr>
          <p:cNvPr id="4" name="Afbeelding 3"/>
          <p:cNvPicPr>
            <a:picLocks noChangeAspect="1"/>
          </p:cNvPicPr>
          <p:nvPr/>
        </p:nvPicPr>
        <p:blipFill>
          <a:blip r:embed="rId2"/>
          <a:stretch>
            <a:fillRect/>
          </a:stretch>
        </p:blipFill>
        <p:spPr>
          <a:xfrm>
            <a:off x="5654215" y="3533856"/>
            <a:ext cx="4541149" cy="3021928"/>
          </a:xfrm>
          <a:prstGeom prst="rect">
            <a:avLst/>
          </a:prstGeom>
        </p:spPr>
      </p:pic>
    </p:spTree>
    <p:extLst>
      <p:ext uri="{BB962C8B-B14F-4D97-AF65-F5344CB8AC3E}">
        <p14:creationId xmlns:p14="http://schemas.microsoft.com/office/powerpoint/2010/main" val="11598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nl-NL" dirty="0" smtClean="0">
                <a:effectLst>
                  <a:outerShdw blurRad="38100" dist="38100" dir="2700000" algn="tl">
                    <a:srgbClr val="000000">
                      <a:alpha val="43137"/>
                    </a:srgbClr>
                  </a:outerShdw>
                </a:effectLst>
                <a:latin typeface="Bauhaus 93" panose="04030905020B02020C02" pitchFamily="82" charset="0"/>
              </a:rPr>
              <a:t>geschiedenis</a:t>
            </a:r>
            <a:endParaRPr lang="nl-NL" dirty="0">
              <a:effectLst>
                <a:outerShdw blurRad="38100" dist="38100" dir="2700000" algn="tl">
                  <a:srgbClr val="000000">
                    <a:alpha val="43137"/>
                  </a:srgbClr>
                </a:outerShdw>
              </a:effectLst>
              <a:latin typeface="Bauhaus 93" panose="04030905020B02020C02" pitchFamily="82" charset="0"/>
            </a:endParaRPr>
          </a:p>
        </p:txBody>
      </p:sp>
      <p:sp>
        <p:nvSpPr>
          <p:cNvPr id="3" name="Tijdelijke aanduiding voor inhoud 2"/>
          <p:cNvSpPr>
            <a:spLocks noGrp="1"/>
          </p:cNvSpPr>
          <p:nvPr>
            <p:ph idx="1"/>
          </p:nvPr>
        </p:nvSpPr>
        <p:spPr/>
        <p:txBody>
          <a:bodyPr/>
          <a:lstStyle/>
          <a:p>
            <a:r>
              <a:rPr lang="nl-NL" dirty="0" smtClean="0"/>
              <a:t>De eerste bruggen werden door de natuur gebouwd. De natuur blies de bomen omver over het water. Toen kwam de mens (toen ze slim genoeg waren) op het idee om dat ook te doen. Maar door het water storten ze vaak in. Het nadeel was dat ze bij stijgend water weg spoelden dus bouwden ze de bruggen hoog</a:t>
            </a:r>
            <a:endParaRPr lang="nl-NL" dirty="0"/>
          </a:p>
        </p:txBody>
      </p:sp>
      <p:pic>
        <p:nvPicPr>
          <p:cNvPr id="4" name="Afbeelding 3"/>
          <p:cNvPicPr>
            <a:picLocks noChangeAspect="1"/>
          </p:cNvPicPr>
          <p:nvPr/>
        </p:nvPicPr>
        <p:blipFill>
          <a:blip r:embed="rId2"/>
          <a:stretch>
            <a:fillRect/>
          </a:stretch>
        </p:blipFill>
        <p:spPr>
          <a:xfrm>
            <a:off x="6426589" y="4097920"/>
            <a:ext cx="4326107" cy="2884071"/>
          </a:xfrm>
          <a:prstGeom prst="rect">
            <a:avLst/>
          </a:prstGeom>
        </p:spPr>
      </p:pic>
    </p:spTree>
    <p:extLst>
      <p:ext uri="{BB962C8B-B14F-4D97-AF65-F5344CB8AC3E}">
        <p14:creationId xmlns:p14="http://schemas.microsoft.com/office/powerpoint/2010/main" val="115664597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4)">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4919" y="974979"/>
            <a:ext cx="9905998" cy="1478570"/>
          </a:xfrm>
        </p:spPr>
        <p:style>
          <a:lnRef idx="1">
            <a:schemeClr val="dk1"/>
          </a:lnRef>
          <a:fillRef idx="2">
            <a:schemeClr val="dk1"/>
          </a:fillRef>
          <a:effectRef idx="1">
            <a:schemeClr val="dk1"/>
          </a:effectRef>
          <a:fontRef idx="minor">
            <a:schemeClr val="dk1"/>
          </a:fontRef>
        </p:style>
        <p:txBody>
          <a:bodyPr/>
          <a:lstStyle/>
          <a:p>
            <a:r>
              <a:rPr lang="nl-NL" dirty="0" smtClean="0">
                <a:effectLst>
                  <a:outerShdw blurRad="38100" dist="38100" dir="2700000" algn="tl">
                    <a:srgbClr val="000000">
                      <a:alpha val="43137"/>
                    </a:srgbClr>
                  </a:outerShdw>
                </a:effectLst>
                <a:latin typeface="Bauhaus 93" panose="04030905020B02020C02" pitchFamily="82" charset="0"/>
              </a:rPr>
              <a:t>Bekende bruggen</a:t>
            </a:r>
            <a:endParaRPr lang="nl-NL" dirty="0">
              <a:effectLst>
                <a:outerShdw blurRad="38100" dist="38100" dir="2700000" algn="tl">
                  <a:srgbClr val="000000">
                    <a:alpha val="43137"/>
                  </a:srgbClr>
                </a:outerShdw>
              </a:effectLst>
              <a:latin typeface="Bauhaus 93" panose="04030905020B02020C02" pitchFamily="82" charset="0"/>
            </a:endParaRPr>
          </a:p>
        </p:txBody>
      </p:sp>
      <p:sp>
        <p:nvSpPr>
          <p:cNvPr id="3" name="Tijdelijke aanduiding voor inhoud 2"/>
          <p:cNvSpPr>
            <a:spLocks noGrp="1"/>
          </p:cNvSpPr>
          <p:nvPr>
            <p:ph idx="1"/>
          </p:nvPr>
        </p:nvSpPr>
        <p:spPr>
          <a:xfrm>
            <a:off x="1094918" y="2652442"/>
            <a:ext cx="9905999" cy="3541714"/>
          </a:xfrm>
        </p:spPr>
        <p:txBody>
          <a:bodyPr>
            <a:normAutofit fontScale="55000" lnSpcReduction="20000"/>
          </a:bodyPr>
          <a:lstStyle/>
          <a:p>
            <a:pPr marL="0" indent="0">
              <a:buNone/>
            </a:pPr>
            <a:r>
              <a:rPr lang="nl-NL" sz="6700" dirty="0" smtClean="0"/>
              <a:t>10. De grote riembrug 9. de parel </a:t>
            </a:r>
            <a:r>
              <a:rPr lang="nl-NL" sz="6700" dirty="0" smtClean="0"/>
              <a:t>brug 8</a:t>
            </a:r>
            <a:r>
              <a:rPr lang="nl-NL" sz="6700" dirty="0" smtClean="0"/>
              <a:t>. de karelsbrug 7. het millau viaduct      </a:t>
            </a:r>
          </a:p>
          <a:p>
            <a:pPr marL="0" indent="0">
              <a:buNone/>
            </a:pPr>
            <a:r>
              <a:rPr lang="nl-NL" sz="6700" dirty="0" smtClean="0"/>
              <a:t>6. De rialto brug 5. de ponte vecchio 4. de brooklyn brug 3. de Sydney haven brug         2. de golden gate </a:t>
            </a:r>
            <a:r>
              <a:rPr lang="nl-NL" sz="6700" dirty="0" smtClean="0"/>
              <a:t>brug  1. dat zie je op de volgende dia                                                                                        </a:t>
            </a:r>
            <a:endParaRPr lang="nl-NL" sz="6700"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a:p>
        </p:txBody>
      </p:sp>
    </p:spTree>
    <p:extLst>
      <p:ext uri="{BB962C8B-B14F-4D97-AF65-F5344CB8AC3E}">
        <p14:creationId xmlns:p14="http://schemas.microsoft.com/office/powerpoint/2010/main" val="8249719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latin typeface="Bauhaus 93" panose="04030905020B02020C02" pitchFamily="82" charset="0"/>
              </a:rPr>
              <a:t>1!!!!!!!!!!!!!</a:t>
            </a:r>
            <a:endParaRPr lang="nl-NL" dirty="0">
              <a:latin typeface="Bauhaus 93" panose="04030905020B02020C02" pitchFamily="82" charset="0"/>
            </a:endParaRPr>
          </a:p>
        </p:txBody>
      </p:sp>
      <p:sp>
        <p:nvSpPr>
          <p:cNvPr id="3" name="Tijdelijke aanduiding voor inhoud 2"/>
          <p:cNvSpPr>
            <a:spLocks noGrp="1"/>
          </p:cNvSpPr>
          <p:nvPr>
            <p:ph idx="1"/>
          </p:nvPr>
        </p:nvSpPr>
        <p:spPr/>
        <p:txBody>
          <a:bodyPr>
            <a:normAutofit/>
          </a:bodyPr>
          <a:lstStyle/>
          <a:p>
            <a:r>
              <a:rPr lang="nl-NL" dirty="0" smtClean="0"/>
              <a:t>                                               </a:t>
            </a:r>
            <a:r>
              <a:rPr lang="nl-NL" sz="6600" dirty="0" smtClean="0"/>
              <a:t> </a:t>
            </a:r>
            <a:r>
              <a:rPr lang="nl-NL" sz="6600" dirty="0" smtClean="0">
                <a:effectLst>
                  <a:outerShdw blurRad="38100" dist="38100" dir="2700000" algn="tl">
                    <a:srgbClr val="000000">
                      <a:alpha val="43137"/>
                    </a:srgbClr>
                  </a:outerShdw>
                </a:effectLst>
                <a:latin typeface="Bauhaus 93" panose="04030905020B02020C02" pitchFamily="82" charset="0"/>
              </a:rPr>
              <a:t>de              </a:t>
            </a:r>
          </a:p>
          <a:p>
            <a:r>
              <a:rPr lang="nl-NL" sz="6600" dirty="0">
                <a:effectLst>
                  <a:outerShdw blurRad="38100" dist="38100" dir="2700000" algn="tl">
                    <a:srgbClr val="000000">
                      <a:alpha val="43137"/>
                    </a:srgbClr>
                  </a:outerShdw>
                </a:effectLst>
                <a:latin typeface="Bauhaus 93" panose="04030905020B02020C02" pitchFamily="82" charset="0"/>
              </a:rPr>
              <a:t> </a:t>
            </a:r>
            <a:r>
              <a:rPr lang="nl-NL" sz="6600" dirty="0" smtClean="0">
                <a:effectLst>
                  <a:outerShdw blurRad="38100" dist="38100" dir="2700000" algn="tl">
                    <a:srgbClr val="000000">
                      <a:alpha val="43137"/>
                    </a:srgbClr>
                  </a:outerShdw>
                </a:effectLst>
                <a:latin typeface="Bauhaus 93" panose="04030905020B02020C02" pitchFamily="82" charset="0"/>
              </a:rPr>
              <a:t>           Tower bridge!!</a:t>
            </a:r>
          </a:p>
        </p:txBody>
      </p:sp>
    </p:spTree>
    <p:extLst>
      <p:ext uri="{BB962C8B-B14F-4D97-AF65-F5344CB8AC3E}">
        <p14:creationId xmlns:p14="http://schemas.microsoft.com/office/powerpoint/2010/main" val="1654001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97803" y="1069383"/>
            <a:ext cx="4572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l-NL" sz="3200" dirty="0" smtClean="0">
                <a:effectLst>
                  <a:outerShdw blurRad="38100" dist="38100" dir="2700000" algn="tl">
                    <a:srgbClr val="000000">
                      <a:alpha val="43137"/>
                    </a:srgbClr>
                  </a:outerShdw>
                </a:effectLst>
                <a:latin typeface="Bauhaus 93" panose="04030905020B02020C02" pitchFamily="82" charset="0"/>
              </a:rPr>
              <a:t>filmpje</a:t>
            </a:r>
            <a:endParaRPr lang="nl-NL" sz="3200" dirty="0">
              <a:effectLst>
                <a:outerShdw blurRad="38100" dist="38100" dir="2700000" algn="tl">
                  <a:srgbClr val="000000">
                    <a:alpha val="43137"/>
                  </a:srgbClr>
                </a:outerShdw>
              </a:effectLst>
              <a:latin typeface="Bauhaus 93" panose="04030905020B02020C02" pitchFamily="82" charset="0"/>
            </a:endParaRPr>
          </a:p>
        </p:txBody>
      </p:sp>
      <p:sp>
        <p:nvSpPr>
          <p:cNvPr id="3" name="Tekstvak 2"/>
          <p:cNvSpPr txBox="1"/>
          <p:nvPr/>
        </p:nvSpPr>
        <p:spPr>
          <a:xfrm>
            <a:off x="1797803" y="2231756"/>
            <a:ext cx="7671661" cy="646331"/>
          </a:xfrm>
          <a:prstGeom prst="rect">
            <a:avLst/>
          </a:prstGeom>
          <a:noFill/>
        </p:spPr>
        <p:txBody>
          <a:bodyPr wrap="square" rtlCol="0">
            <a:spAutoFit/>
          </a:bodyPr>
          <a:lstStyle/>
          <a:p>
            <a:r>
              <a:rPr lang="nl-NL" dirty="0" smtClean="0">
                <a:hlinkClick r:id="rId2"/>
              </a:rPr>
              <a:t>http://www.schooltv.nl/video/bruggen-hoe-maak-je-een-stevige-brug/#q=bruggen</a:t>
            </a:r>
            <a:endParaRPr lang="nl-NL" dirty="0"/>
          </a:p>
        </p:txBody>
      </p:sp>
      <p:pic>
        <p:nvPicPr>
          <p:cNvPr id="4" name="Afbeelding 3"/>
          <p:cNvPicPr>
            <a:picLocks noChangeAspect="1"/>
          </p:cNvPicPr>
          <p:nvPr/>
        </p:nvPicPr>
        <p:blipFill>
          <a:blip r:embed="rId3"/>
          <a:stretch>
            <a:fillRect/>
          </a:stretch>
        </p:blipFill>
        <p:spPr>
          <a:xfrm>
            <a:off x="7590308" y="2554921"/>
            <a:ext cx="4057570" cy="40575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156553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6369" y="378207"/>
            <a:ext cx="9905998" cy="1478570"/>
          </a:xfrm>
        </p:spPr>
        <p:txBody>
          <a:bodyPr/>
          <a:lstStyle/>
          <a:p>
            <a:r>
              <a:rPr lang="nl-NL" dirty="0" smtClean="0">
                <a:latin typeface="Bauhaus 93" panose="04030905020B02020C02" pitchFamily="82" charset="0"/>
              </a:rPr>
              <a:t>quiz</a:t>
            </a:r>
            <a:endParaRPr lang="nl-NL" dirty="0">
              <a:latin typeface="Bauhaus 93" panose="04030905020B02020C02" pitchFamily="82" charset="0"/>
            </a:endParaRPr>
          </a:p>
        </p:txBody>
      </p:sp>
      <p:sp>
        <p:nvSpPr>
          <p:cNvPr id="3" name="Tijdelijke aanduiding voor inhoud 2"/>
          <p:cNvSpPr>
            <a:spLocks noGrp="1"/>
          </p:cNvSpPr>
          <p:nvPr>
            <p:ph idx="1"/>
          </p:nvPr>
        </p:nvSpPr>
        <p:spPr>
          <a:xfrm>
            <a:off x="926369" y="2228893"/>
            <a:ext cx="9905999" cy="3541714"/>
          </a:xfrm>
        </p:spPr>
        <p:txBody>
          <a:bodyPr/>
          <a:lstStyle/>
          <a:p>
            <a:pPr marL="0" indent="0" algn="ctr">
              <a:buNone/>
            </a:pPr>
            <a:r>
              <a:rPr lang="nl-NL" dirty="0" smtClean="0"/>
              <a:t>1wat heb je geleerd van het filmpje over de bakstenen?</a:t>
            </a:r>
          </a:p>
          <a:p>
            <a:pPr marL="0" indent="0" algn="ctr">
              <a:buNone/>
            </a:pPr>
            <a:r>
              <a:rPr lang="nl-NL" dirty="0" smtClean="0"/>
              <a:t>2 en van het andere filmpje?</a:t>
            </a:r>
          </a:p>
          <a:p>
            <a:pPr marL="0" indent="0" algn="ctr">
              <a:buNone/>
            </a:pPr>
            <a:r>
              <a:rPr lang="nl-NL" dirty="0"/>
              <a:t>3</a:t>
            </a:r>
            <a:r>
              <a:rPr lang="nl-NL" dirty="0" smtClean="0"/>
              <a:t> wat zijn bruggen?</a:t>
            </a:r>
          </a:p>
          <a:p>
            <a:pPr marL="0" indent="0" algn="ctr">
              <a:buNone/>
            </a:pPr>
            <a:r>
              <a:rPr lang="nl-NL" dirty="0"/>
              <a:t>4</a:t>
            </a:r>
            <a:r>
              <a:rPr lang="nl-NL" dirty="0" smtClean="0"/>
              <a:t> welke vorm blijft in zijn vaste vorm?</a:t>
            </a:r>
          </a:p>
          <a:p>
            <a:pPr marL="0" indent="0" algn="ctr">
              <a:buNone/>
            </a:pPr>
            <a:r>
              <a:rPr lang="nl-NL" dirty="0"/>
              <a:t>5</a:t>
            </a:r>
            <a:r>
              <a:rPr lang="nl-NL" dirty="0" smtClean="0"/>
              <a:t> wat is de bekendste brug van de top tien</a:t>
            </a:r>
            <a:r>
              <a:rPr lang="nl-NL" dirty="0"/>
              <a:t>? </a:t>
            </a:r>
            <a:endParaRPr lang="nl-NL" dirty="0" smtClean="0"/>
          </a:p>
          <a:p>
            <a:pPr marL="0" indent="0" algn="ctr">
              <a:buNone/>
            </a:pPr>
            <a:r>
              <a:rPr lang="nl-NL" dirty="0"/>
              <a:t>6</a:t>
            </a:r>
            <a:r>
              <a:rPr lang="nl-NL" dirty="0" smtClean="0"/>
              <a:t> wat is een legering?</a:t>
            </a:r>
            <a:endParaRPr lang="nl-NL" dirty="0"/>
          </a:p>
          <a:p>
            <a:pPr marL="0" indent="0" algn="ctr">
              <a:buNone/>
            </a:pPr>
            <a:endParaRPr lang="nl-NL" dirty="0"/>
          </a:p>
        </p:txBody>
      </p:sp>
      <p:pic>
        <p:nvPicPr>
          <p:cNvPr id="4" name="Afbeelding 3"/>
          <p:cNvPicPr>
            <a:picLocks noChangeAspect="1"/>
          </p:cNvPicPr>
          <p:nvPr/>
        </p:nvPicPr>
        <p:blipFill>
          <a:blip r:embed="rId2"/>
          <a:stretch>
            <a:fillRect/>
          </a:stretch>
        </p:blipFill>
        <p:spPr>
          <a:xfrm>
            <a:off x="349134" y="2926079"/>
            <a:ext cx="2600525" cy="3038113"/>
          </a:xfrm>
          <a:prstGeom prst="rect">
            <a:avLst/>
          </a:prstGeom>
        </p:spPr>
      </p:pic>
    </p:spTree>
    <p:extLst>
      <p:ext uri="{BB962C8B-B14F-4D97-AF65-F5344CB8AC3E}">
        <p14:creationId xmlns:p14="http://schemas.microsoft.com/office/powerpoint/2010/main" val="35468689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arn(inVertical)">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875295" y="945397"/>
            <a:ext cx="5703376" cy="923330"/>
          </a:xfrm>
          <a:prstGeom prst="rect">
            <a:avLst/>
          </a:prstGeom>
          <a:noFill/>
        </p:spPr>
        <p:txBody>
          <a:bodyPr wrap="square" rtlCol="0">
            <a:spAutoFit/>
          </a:bodyPr>
          <a:lstStyle/>
          <a:p>
            <a:r>
              <a:rPr lang="nl-NL" sz="5400" dirty="0" smtClean="0">
                <a:effectLst>
                  <a:outerShdw blurRad="38100" dist="38100" dir="2700000" algn="tl">
                    <a:srgbClr val="000000">
                      <a:alpha val="43137"/>
                    </a:srgbClr>
                  </a:outerShdw>
                </a:effectLst>
                <a:latin typeface="Bauhaus 93" panose="04030905020B02020C02" pitchFamily="82" charset="0"/>
              </a:rPr>
              <a:t>Vragen?</a:t>
            </a:r>
            <a:endParaRPr lang="nl-NL" sz="5400" dirty="0">
              <a:effectLst>
                <a:outerShdw blurRad="38100" dist="38100" dir="2700000" algn="tl">
                  <a:srgbClr val="000000">
                    <a:alpha val="43137"/>
                  </a:srgbClr>
                </a:outerShdw>
              </a:effectLst>
              <a:latin typeface="Bauhaus 93" panose="04030905020B02020C02" pitchFamily="82" charset="0"/>
            </a:endParaRPr>
          </a:p>
        </p:txBody>
      </p:sp>
      <p:pic>
        <p:nvPicPr>
          <p:cNvPr id="3" name="Afbeelding 2"/>
          <p:cNvPicPr>
            <a:picLocks noChangeAspect="1"/>
          </p:cNvPicPr>
          <p:nvPr/>
        </p:nvPicPr>
        <p:blipFill>
          <a:blip r:embed="rId2"/>
          <a:stretch>
            <a:fillRect/>
          </a:stretch>
        </p:blipFill>
        <p:spPr>
          <a:xfrm>
            <a:off x="6965196" y="520403"/>
            <a:ext cx="4395061" cy="51346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Afbeelding 4"/>
          <p:cNvPicPr>
            <a:picLocks noChangeAspect="1"/>
          </p:cNvPicPr>
          <p:nvPr/>
        </p:nvPicPr>
        <p:blipFill>
          <a:blip r:embed="rId3"/>
          <a:stretch>
            <a:fillRect/>
          </a:stretch>
        </p:blipFill>
        <p:spPr>
          <a:xfrm>
            <a:off x="1875295" y="1868727"/>
            <a:ext cx="3897249" cy="4553036"/>
          </a:xfrm>
          <a:prstGeom prst="rect">
            <a:avLst/>
          </a:prstGeom>
        </p:spPr>
      </p:pic>
    </p:spTree>
    <p:extLst>
      <p:ext uri="{BB962C8B-B14F-4D97-AF65-F5344CB8AC3E}">
        <p14:creationId xmlns:p14="http://schemas.microsoft.com/office/powerpoint/2010/main" val="31852494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52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3617" y="44392"/>
            <a:ext cx="9905998" cy="1478570"/>
          </a:xfrm>
        </p:spPr>
        <p:txBody>
          <a:bodyPr/>
          <a:lstStyle/>
          <a:p>
            <a:pPr algn="ctr"/>
            <a:r>
              <a:rPr lang="nl-NL" dirty="0" smtClean="0">
                <a:effectLst>
                  <a:outerShdw blurRad="38100" dist="38100" dir="2700000" algn="tl">
                    <a:srgbClr val="000000">
                      <a:alpha val="43137"/>
                    </a:srgbClr>
                  </a:outerShdw>
                </a:effectLst>
                <a:latin typeface="Elephant" panose="02020904090505020303" pitchFamily="18" charset="0"/>
              </a:rPr>
              <a:t>inhoud</a:t>
            </a:r>
            <a:endParaRPr lang="nl-NL" dirty="0">
              <a:effectLst>
                <a:outerShdw blurRad="38100" dist="38100" dir="2700000" algn="tl">
                  <a:srgbClr val="000000">
                    <a:alpha val="43137"/>
                  </a:srgbClr>
                </a:outerShdw>
              </a:effectLst>
              <a:latin typeface="Elephant" panose="02020904090505020303" pitchFamily="18" charset="0"/>
            </a:endParaRPr>
          </a:p>
        </p:txBody>
      </p:sp>
      <p:sp>
        <p:nvSpPr>
          <p:cNvPr id="3" name="Tekstvak 2"/>
          <p:cNvSpPr txBox="1"/>
          <p:nvPr/>
        </p:nvSpPr>
        <p:spPr>
          <a:xfrm>
            <a:off x="1917538" y="507704"/>
            <a:ext cx="7718155" cy="6370975"/>
          </a:xfrm>
          <a:prstGeom prst="rect">
            <a:avLst/>
          </a:prstGeom>
          <a:noFill/>
        </p:spPr>
        <p:txBody>
          <a:bodyPr wrap="square" rtlCol="0">
            <a:spAutoFit/>
          </a:bodyPr>
          <a:lstStyle/>
          <a:p>
            <a:r>
              <a:rPr lang="nl-NL" sz="2400" dirty="0" smtClean="0"/>
              <a:t>1 inleiding</a:t>
            </a:r>
          </a:p>
          <a:p>
            <a:r>
              <a:rPr lang="nl-NL" sz="2400" dirty="0"/>
              <a:t>2</a:t>
            </a:r>
            <a:r>
              <a:rPr lang="nl-NL" sz="2400" dirty="0" smtClean="0"/>
              <a:t> Wat zijn bruggen</a:t>
            </a:r>
          </a:p>
          <a:p>
            <a:r>
              <a:rPr lang="nl-NL" sz="2400" dirty="0" smtClean="0"/>
              <a:t>3 materiaal</a:t>
            </a:r>
          </a:p>
          <a:p>
            <a:r>
              <a:rPr lang="nl-NL" sz="2400" dirty="0"/>
              <a:t> </a:t>
            </a:r>
            <a:r>
              <a:rPr lang="nl-NL" sz="2400" dirty="0" smtClean="0"/>
              <a:t>  staal </a:t>
            </a:r>
          </a:p>
          <a:p>
            <a:r>
              <a:rPr lang="nl-NL" sz="2400" dirty="0"/>
              <a:t> </a:t>
            </a:r>
            <a:r>
              <a:rPr lang="nl-NL" sz="2400" dirty="0" smtClean="0"/>
              <a:t>  ijzer</a:t>
            </a:r>
          </a:p>
          <a:p>
            <a:r>
              <a:rPr lang="nl-NL" sz="2400" dirty="0"/>
              <a:t> </a:t>
            </a:r>
            <a:r>
              <a:rPr lang="nl-NL" sz="2400" dirty="0" smtClean="0"/>
              <a:t>  baksteen</a:t>
            </a:r>
          </a:p>
          <a:p>
            <a:r>
              <a:rPr lang="nl-NL" sz="2400" dirty="0"/>
              <a:t> </a:t>
            </a:r>
            <a:r>
              <a:rPr lang="nl-NL" sz="2400" dirty="0" smtClean="0"/>
              <a:t>  hout</a:t>
            </a:r>
          </a:p>
          <a:p>
            <a:r>
              <a:rPr lang="nl-NL" sz="2400" dirty="0" smtClean="0"/>
              <a:t>   bamboe</a:t>
            </a:r>
          </a:p>
          <a:p>
            <a:r>
              <a:rPr lang="nl-NL" sz="2400" dirty="0"/>
              <a:t> </a:t>
            </a:r>
            <a:r>
              <a:rPr lang="nl-NL" sz="2400" dirty="0" smtClean="0"/>
              <a:t>  gietijzer</a:t>
            </a:r>
          </a:p>
          <a:p>
            <a:r>
              <a:rPr lang="nl-NL" sz="2400" dirty="0" smtClean="0"/>
              <a:t>3 Hoe maak je bruggen</a:t>
            </a:r>
          </a:p>
          <a:p>
            <a:r>
              <a:rPr lang="nl-NL" sz="2400" dirty="0"/>
              <a:t>4</a:t>
            </a:r>
            <a:r>
              <a:rPr lang="nl-NL" sz="2400" dirty="0" smtClean="0"/>
              <a:t> Waarom heb je bruggen nodig</a:t>
            </a:r>
          </a:p>
          <a:p>
            <a:r>
              <a:rPr lang="nl-NL" sz="2400" dirty="0"/>
              <a:t>5</a:t>
            </a:r>
            <a:r>
              <a:rPr lang="nl-NL" sz="2400" dirty="0" smtClean="0"/>
              <a:t> geschiedenis</a:t>
            </a:r>
          </a:p>
          <a:p>
            <a:r>
              <a:rPr lang="nl-NL" sz="2400" dirty="0"/>
              <a:t>6</a:t>
            </a:r>
            <a:r>
              <a:rPr lang="nl-NL" sz="2400" dirty="0" smtClean="0"/>
              <a:t> bekende bruggen</a:t>
            </a:r>
          </a:p>
          <a:p>
            <a:r>
              <a:rPr lang="nl-NL" sz="2400" dirty="0"/>
              <a:t>7</a:t>
            </a:r>
            <a:r>
              <a:rPr lang="nl-NL" sz="2400" dirty="0" smtClean="0"/>
              <a:t> filmpje</a:t>
            </a:r>
          </a:p>
          <a:p>
            <a:r>
              <a:rPr lang="nl-NL" sz="2400" dirty="0"/>
              <a:t>8</a:t>
            </a:r>
            <a:r>
              <a:rPr lang="nl-NL" sz="2400" dirty="0" smtClean="0"/>
              <a:t> quiz</a:t>
            </a:r>
          </a:p>
          <a:p>
            <a:r>
              <a:rPr lang="nl-NL" sz="2400" dirty="0"/>
              <a:t>9</a:t>
            </a:r>
            <a:r>
              <a:rPr lang="nl-NL" sz="2400" dirty="0" smtClean="0"/>
              <a:t> Vragen</a:t>
            </a:r>
          </a:p>
          <a:p>
            <a:r>
              <a:rPr lang="nl-NL" sz="2400" dirty="0" smtClean="0"/>
              <a:t>10 Einde</a:t>
            </a:r>
            <a:endParaRPr lang="nl-NL" sz="2400" dirty="0"/>
          </a:p>
        </p:txBody>
      </p:sp>
      <p:pic>
        <p:nvPicPr>
          <p:cNvPr id="4" name="Afbeelding 3"/>
          <p:cNvPicPr>
            <a:picLocks noChangeAspect="1"/>
          </p:cNvPicPr>
          <p:nvPr/>
        </p:nvPicPr>
        <p:blipFill>
          <a:blip r:embed="rId2"/>
          <a:stretch>
            <a:fillRect/>
          </a:stretch>
        </p:blipFill>
        <p:spPr>
          <a:xfrm>
            <a:off x="6001790" y="1786048"/>
            <a:ext cx="4754431" cy="1907144"/>
          </a:xfrm>
          <a:prstGeom prst="rect">
            <a:avLst/>
          </a:prstGeom>
        </p:spPr>
      </p:pic>
    </p:spTree>
    <p:extLst>
      <p:ext uri="{BB962C8B-B14F-4D97-AF65-F5344CB8AC3E}">
        <p14:creationId xmlns:p14="http://schemas.microsoft.com/office/powerpoint/2010/main" val="3868381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par>
                                <p:cTn id="7" presetID="2" presetClass="entr" presetSubtype="4"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 calcmode="lin" valueType="num">
                                      <p:cBhvr additive="base">
                                        <p:cTn id="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80">
                                          <p:stCondLst>
                                            <p:cond delay="0"/>
                                          </p:stCondLst>
                                        </p:cTn>
                                        <p:tgtEl>
                                          <p:spTgt spid="4"/>
                                        </p:tgtEl>
                                      </p:cBhvr>
                                    </p:animEffect>
                                    <p:anim calcmode="lin" valueType="num">
                                      <p:cBhvr>
                                        <p:cTn id="8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gtEl>
                                      </p:cBhvr>
                                      <p:to x="100000" y="60000"/>
                                    </p:animScale>
                                    <p:animScale>
                                      <p:cBhvr>
                                        <p:cTn id="86" dur="166" decel="50000">
                                          <p:stCondLst>
                                            <p:cond delay="676"/>
                                          </p:stCondLst>
                                        </p:cTn>
                                        <p:tgtEl>
                                          <p:spTgt spid="4"/>
                                        </p:tgtEl>
                                      </p:cBhvr>
                                      <p:to x="100000" y="100000"/>
                                    </p:animScale>
                                    <p:animScale>
                                      <p:cBhvr>
                                        <p:cTn id="87" dur="26">
                                          <p:stCondLst>
                                            <p:cond delay="1312"/>
                                          </p:stCondLst>
                                        </p:cTn>
                                        <p:tgtEl>
                                          <p:spTgt spid="4"/>
                                        </p:tgtEl>
                                      </p:cBhvr>
                                      <p:to x="100000" y="80000"/>
                                    </p:animScale>
                                    <p:animScale>
                                      <p:cBhvr>
                                        <p:cTn id="88" dur="166" decel="50000">
                                          <p:stCondLst>
                                            <p:cond delay="1338"/>
                                          </p:stCondLst>
                                        </p:cTn>
                                        <p:tgtEl>
                                          <p:spTgt spid="4"/>
                                        </p:tgtEl>
                                      </p:cBhvr>
                                      <p:to x="100000" y="100000"/>
                                    </p:animScale>
                                    <p:animScale>
                                      <p:cBhvr>
                                        <p:cTn id="89" dur="26">
                                          <p:stCondLst>
                                            <p:cond delay="1642"/>
                                          </p:stCondLst>
                                        </p:cTn>
                                        <p:tgtEl>
                                          <p:spTgt spid="4"/>
                                        </p:tgtEl>
                                      </p:cBhvr>
                                      <p:to x="100000" y="90000"/>
                                    </p:animScale>
                                    <p:animScale>
                                      <p:cBhvr>
                                        <p:cTn id="90" dur="166" decel="50000">
                                          <p:stCondLst>
                                            <p:cond delay="1668"/>
                                          </p:stCondLst>
                                        </p:cTn>
                                        <p:tgtEl>
                                          <p:spTgt spid="4"/>
                                        </p:tgtEl>
                                      </p:cBhvr>
                                      <p:to x="100000" y="100000"/>
                                    </p:animScale>
                                    <p:animScale>
                                      <p:cBhvr>
                                        <p:cTn id="91" dur="26">
                                          <p:stCondLst>
                                            <p:cond delay="1808"/>
                                          </p:stCondLst>
                                        </p:cTn>
                                        <p:tgtEl>
                                          <p:spTgt spid="4"/>
                                        </p:tgtEl>
                                      </p:cBhvr>
                                      <p:to x="100000" y="95000"/>
                                    </p:animScale>
                                    <p:animScale>
                                      <p:cBhvr>
                                        <p:cTn id="9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5900" y="701645"/>
            <a:ext cx="9905998" cy="1478570"/>
          </a:xfrm>
        </p:spPr>
        <p:txBody>
          <a:bodyPr/>
          <a:lstStyle/>
          <a:p>
            <a:r>
              <a:rPr lang="nl-NL" u="sng" dirty="0" smtClean="0">
                <a:effectLst>
                  <a:outerShdw blurRad="38100" dist="38100" dir="2700000" algn="tl">
                    <a:srgbClr val="000000">
                      <a:alpha val="43137"/>
                    </a:srgbClr>
                  </a:outerShdw>
                </a:effectLst>
                <a:latin typeface="Bauhaus 93" panose="04030905020B02020C02" pitchFamily="82" charset="0"/>
              </a:rPr>
              <a:t>☻Einde☻ </a:t>
            </a:r>
            <a:r>
              <a:rPr lang="nl-NL" dirty="0" smtClean="0">
                <a:effectLst>
                  <a:outerShdw blurRad="38100" dist="38100" dir="2700000" algn="tl">
                    <a:srgbClr val="000000">
                      <a:alpha val="43137"/>
                    </a:srgbClr>
                  </a:outerShdw>
                </a:effectLst>
                <a:latin typeface="Bauhaus 93" panose="04030905020B02020C02" pitchFamily="82" charset="0"/>
              </a:rPr>
              <a:t>  </a:t>
            </a:r>
            <a:endParaRPr lang="nl-NL" dirty="0">
              <a:effectLst>
                <a:outerShdw blurRad="38100" dist="38100" dir="2700000" algn="tl">
                  <a:srgbClr val="000000">
                    <a:alpha val="43137"/>
                  </a:srgbClr>
                </a:outerShdw>
              </a:effectLst>
              <a:latin typeface="Bauhaus 93" panose="04030905020B02020C02" pitchFamily="82" charset="0"/>
            </a:endParaRPr>
          </a:p>
        </p:txBody>
      </p:sp>
      <p:pic>
        <p:nvPicPr>
          <p:cNvPr id="4" name="Tijdelijke aanduiding voor inhoud 3"/>
          <p:cNvPicPr>
            <a:picLocks noGrp="1" noChangeAspect="1"/>
          </p:cNvPicPr>
          <p:nvPr>
            <p:ph idx="1"/>
          </p:nvPr>
        </p:nvPicPr>
        <p:blipFill>
          <a:blip r:embed="rId2"/>
          <a:stretch>
            <a:fillRect/>
          </a:stretch>
        </p:blipFill>
        <p:spPr>
          <a:xfrm>
            <a:off x="1141413" y="2498871"/>
            <a:ext cx="3024435" cy="3541712"/>
          </a:xfrm>
          <a:prstGeom prst="roundRect">
            <a:avLst>
              <a:gd name="adj" fmla="val 9345"/>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kstvak 2"/>
          <p:cNvSpPr txBox="1"/>
          <p:nvPr/>
        </p:nvSpPr>
        <p:spPr>
          <a:xfrm>
            <a:off x="5321328" y="2859578"/>
            <a:ext cx="3408218" cy="1200329"/>
          </a:xfrm>
          <a:prstGeom prst="rect">
            <a:avLst/>
          </a:prstGeom>
          <a:noFill/>
        </p:spPr>
        <p:txBody>
          <a:bodyPr wrap="square" rtlCol="0">
            <a:spAutoFit/>
          </a:bodyPr>
          <a:lstStyle/>
          <a:p>
            <a:r>
              <a:rPr lang="nl-NL" sz="3600" dirty="0" smtClean="0"/>
              <a:t>Dit is het einde van mijn project</a:t>
            </a:r>
            <a:endParaRPr lang="nl-NL" sz="3600" dirty="0"/>
          </a:p>
        </p:txBody>
      </p:sp>
    </p:spTree>
    <p:extLst>
      <p:ext uri="{BB962C8B-B14F-4D97-AF65-F5344CB8AC3E}">
        <p14:creationId xmlns:p14="http://schemas.microsoft.com/office/powerpoint/2010/main" val="32620893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412" y="494532"/>
            <a:ext cx="9905998" cy="1478570"/>
          </a:xfrm>
        </p:spPr>
        <p:style>
          <a:lnRef idx="1">
            <a:schemeClr val="accent4"/>
          </a:lnRef>
          <a:fillRef idx="2">
            <a:schemeClr val="accent4"/>
          </a:fillRef>
          <a:effectRef idx="1">
            <a:schemeClr val="accent4"/>
          </a:effectRef>
          <a:fontRef idx="minor">
            <a:schemeClr val="dk1"/>
          </a:fontRef>
        </p:style>
        <p:txBody>
          <a:bodyPr/>
          <a:lstStyle/>
          <a:p>
            <a:r>
              <a:rPr lang="nl-NL" dirty="0" smtClean="0">
                <a:effectLst>
                  <a:outerShdw blurRad="38100" dist="38100" dir="2700000" algn="tl">
                    <a:srgbClr val="000000">
                      <a:alpha val="43137"/>
                    </a:srgbClr>
                  </a:outerShdw>
                </a:effectLst>
                <a:latin typeface="Bauhaus 93" panose="04030905020B02020C02" pitchFamily="82" charset="0"/>
              </a:rPr>
              <a:t>inleiding</a:t>
            </a:r>
            <a:endParaRPr lang="nl-NL" dirty="0">
              <a:effectLst>
                <a:outerShdw blurRad="38100" dist="38100" dir="2700000" algn="tl">
                  <a:srgbClr val="000000">
                    <a:alpha val="43137"/>
                  </a:srgbClr>
                </a:outerShdw>
              </a:effectLst>
              <a:latin typeface="Bauhaus 93" panose="04030905020B02020C02" pitchFamily="82" charset="0"/>
            </a:endParaRPr>
          </a:p>
        </p:txBody>
      </p:sp>
      <p:sp>
        <p:nvSpPr>
          <p:cNvPr id="3" name="Tijdelijke aanduiding voor inhoud 2"/>
          <p:cNvSpPr>
            <a:spLocks noGrp="1"/>
          </p:cNvSpPr>
          <p:nvPr>
            <p:ph idx="1"/>
          </p:nvPr>
        </p:nvSpPr>
        <p:spPr/>
        <p:txBody>
          <a:bodyPr/>
          <a:lstStyle/>
          <a:p>
            <a:r>
              <a:rPr lang="nl-NL" dirty="0" smtClean="0"/>
              <a:t>ik hoop dat jullie er veel van leren, ik heb er wel wat van geleerd en ik hoop dat jullie het leuk gaan vinden.</a:t>
            </a:r>
            <a:endParaRPr lang="nl-NL" dirty="0"/>
          </a:p>
        </p:txBody>
      </p:sp>
    </p:spTree>
    <p:extLst>
      <p:ext uri="{BB962C8B-B14F-4D97-AF65-F5344CB8AC3E}">
        <p14:creationId xmlns:p14="http://schemas.microsoft.com/office/powerpoint/2010/main" val="26698417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nl-NL" dirty="0" smtClean="0">
                <a:effectLst>
                  <a:outerShdw blurRad="38100" dist="38100" dir="2700000" algn="tl">
                    <a:srgbClr val="000000">
                      <a:alpha val="43137"/>
                    </a:srgbClr>
                  </a:outerShdw>
                </a:effectLst>
                <a:latin typeface="Bauhaus 93" panose="04030905020B02020C02" pitchFamily="82" charset="0"/>
              </a:rPr>
              <a:t>Wat zijn bruggen?</a:t>
            </a:r>
            <a:endParaRPr lang="nl-NL" dirty="0">
              <a:effectLst>
                <a:outerShdw blurRad="38100" dist="38100" dir="2700000" algn="tl">
                  <a:srgbClr val="000000">
                    <a:alpha val="43137"/>
                  </a:srgbClr>
                </a:outerShdw>
              </a:effectLst>
              <a:latin typeface="Bauhaus 93" panose="04030905020B02020C02" pitchFamily="82" charset="0"/>
            </a:endParaRPr>
          </a:p>
        </p:txBody>
      </p:sp>
      <p:sp>
        <p:nvSpPr>
          <p:cNvPr id="9" name="Tijdelijke aanduiding voor inhoud 8"/>
          <p:cNvSpPr>
            <a:spLocks noGrp="1"/>
          </p:cNvSpPr>
          <p:nvPr>
            <p:ph idx="1"/>
          </p:nvPr>
        </p:nvSpPr>
        <p:spPr/>
        <p:txBody>
          <a:bodyPr/>
          <a:lstStyle/>
          <a:p>
            <a:r>
              <a:rPr lang="nl-NL" dirty="0" smtClean="0"/>
              <a:t> Een Brug die over een weg of een andere brug gaat word ook wel een  viaduct genoemd. Baat de brug over water? Dan noem je het een aquaduct. Er kunnen dan mensen over het water steken.</a:t>
            </a:r>
            <a:endParaRPr lang="nl-NL" dirty="0"/>
          </a:p>
        </p:txBody>
      </p:sp>
      <p:pic>
        <p:nvPicPr>
          <p:cNvPr id="3" name="Afbeelding 2"/>
          <p:cNvPicPr>
            <a:picLocks noChangeAspect="1"/>
          </p:cNvPicPr>
          <p:nvPr/>
        </p:nvPicPr>
        <p:blipFill>
          <a:blip r:embed="rId2"/>
          <a:stretch>
            <a:fillRect/>
          </a:stretch>
        </p:blipFill>
        <p:spPr>
          <a:xfrm>
            <a:off x="4014708" y="4634438"/>
            <a:ext cx="2614612" cy="1958436"/>
          </a:xfrm>
          <a:prstGeom prst="rect">
            <a:avLst/>
          </a:prstGeom>
        </p:spPr>
      </p:pic>
      <p:pic>
        <p:nvPicPr>
          <p:cNvPr id="4" name="Afbeelding 3"/>
          <p:cNvPicPr>
            <a:picLocks noChangeAspect="1"/>
          </p:cNvPicPr>
          <p:nvPr/>
        </p:nvPicPr>
        <p:blipFill>
          <a:blip r:embed="rId3"/>
          <a:stretch>
            <a:fillRect/>
          </a:stretch>
        </p:blipFill>
        <p:spPr>
          <a:xfrm>
            <a:off x="6629320" y="4634438"/>
            <a:ext cx="2466975" cy="1958436"/>
          </a:xfrm>
          <a:prstGeom prst="rect">
            <a:avLst/>
          </a:prstGeom>
        </p:spPr>
      </p:pic>
    </p:spTree>
    <p:extLst>
      <p:ext uri="{BB962C8B-B14F-4D97-AF65-F5344CB8AC3E}">
        <p14:creationId xmlns:p14="http://schemas.microsoft.com/office/powerpoint/2010/main" val="3799259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413" y="443403"/>
            <a:ext cx="9905998" cy="1478570"/>
          </a:xfrm>
        </p:spPr>
        <p:style>
          <a:lnRef idx="1">
            <a:schemeClr val="accent1"/>
          </a:lnRef>
          <a:fillRef idx="3">
            <a:schemeClr val="accent1"/>
          </a:fillRef>
          <a:effectRef idx="2">
            <a:schemeClr val="accent1"/>
          </a:effectRef>
          <a:fontRef idx="minor">
            <a:schemeClr val="lt1"/>
          </a:fontRef>
        </p:style>
        <p:txBody>
          <a:bodyPr/>
          <a:lstStyle/>
          <a:p>
            <a:r>
              <a:rPr lang="nl-NL" dirty="0" smtClean="0">
                <a:latin typeface="Bauhaus 93" panose="04030905020B02020C02" pitchFamily="82" charset="0"/>
              </a:rPr>
              <a:t>materiaal</a:t>
            </a:r>
            <a:endParaRPr lang="nl-NL" dirty="0">
              <a:latin typeface="Bauhaus 93" panose="04030905020B02020C02" pitchFamily="82" charset="0"/>
            </a:endParaRPr>
          </a:p>
        </p:txBody>
      </p:sp>
      <p:sp>
        <p:nvSpPr>
          <p:cNvPr id="3" name="Tijdelijke aanduiding voor inhoud 2"/>
          <p:cNvSpPr>
            <a:spLocks noGrp="1"/>
          </p:cNvSpPr>
          <p:nvPr>
            <p:ph idx="1"/>
          </p:nvPr>
        </p:nvSpPr>
        <p:spPr/>
        <p:txBody>
          <a:bodyPr/>
          <a:lstStyle/>
          <a:p>
            <a:r>
              <a:rPr lang="nl-NL" dirty="0" smtClean="0"/>
              <a:t>Je hebt ook materiaal nodig, de meeste bruggen worden gemaakt van staal,  ijzer en hout  maar in andere landen ook van bamboe, vroeger maakten ze bruggen van gietijzer.</a:t>
            </a:r>
            <a:endParaRPr lang="nl-NL" dirty="0"/>
          </a:p>
        </p:txBody>
      </p:sp>
      <p:pic>
        <p:nvPicPr>
          <p:cNvPr id="4" name="Afbeelding 3"/>
          <p:cNvPicPr>
            <a:picLocks noChangeAspect="1"/>
          </p:cNvPicPr>
          <p:nvPr/>
        </p:nvPicPr>
        <p:blipFill>
          <a:blip r:embed="rId2"/>
          <a:stretch>
            <a:fillRect/>
          </a:stretch>
        </p:blipFill>
        <p:spPr>
          <a:xfrm>
            <a:off x="5923597" y="3454717"/>
            <a:ext cx="3403283" cy="3403283"/>
          </a:xfrm>
          <a:prstGeom prst="rect">
            <a:avLst/>
          </a:prstGeom>
        </p:spPr>
      </p:pic>
    </p:spTree>
    <p:extLst>
      <p:ext uri="{BB962C8B-B14F-4D97-AF65-F5344CB8AC3E}">
        <p14:creationId xmlns:p14="http://schemas.microsoft.com/office/powerpoint/2010/main" val="1573174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Bauhaus 93" panose="04030905020B02020C02" pitchFamily="82" charset="0"/>
              </a:rPr>
              <a:t>staal</a:t>
            </a:r>
            <a:endParaRPr lang="nl-NL" dirty="0">
              <a:latin typeface="Bauhaus 93" panose="04030905020B02020C02" pitchFamily="82" charset="0"/>
            </a:endParaRPr>
          </a:p>
        </p:txBody>
      </p:sp>
      <p:sp>
        <p:nvSpPr>
          <p:cNvPr id="3" name="Tijdelijke aanduiding voor inhoud 2"/>
          <p:cNvSpPr>
            <a:spLocks noGrp="1"/>
          </p:cNvSpPr>
          <p:nvPr>
            <p:ph idx="1"/>
          </p:nvPr>
        </p:nvSpPr>
        <p:spPr/>
        <p:txBody>
          <a:bodyPr/>
          <a:lstStyle/>
          <a:p>
            <a:r>
              <a:rPr lang="nl-NL" dirty="0" smtClean="0"/>
              <a:t>Staal is een legering (een </a:t>
            </a:r>
            <a:r>
              <a:rPr lang="nl-NL" dirty="0"/>
              <a:t>legering </a:t>
            </a:r>
            <a:r>
              <a:rPr lang="nl-NL" dirty="0" smtClean="0"/>
              <a:t>een </a:t>
            </a:r>
            <a:r>
              <a:rPr lang="nl-NL" dirty="0"/>
              <a:t>oplossing van vaste </a:t>
            </a:r>
            <a:r>
              <a:rPr lang="nl-NL" dirty="0" smtClean="0"/>
              <a:t>stoffen) gemaakt van ijzer en koolstoffen. Pas met de uitvinding van de hoogoven werd staal in grotere hoeveelheden geproduceerd  </a:t>
            </a:r>
            <a:endParaRPr lang="nl-NL" dirty="0"/>
          </a:p>
        </p:txBody>
      </p:sp>
      <p:pic>
        <p:nvPicPr>
          <p:cNvPr id="4" name="Afbeelding 3"/>
          <p:cNvPicPr>
            <a:picLocks noChangeAspect="1"/>
          </p:cNvPicPr>
          <p:nvPr/>
        </p:nvPicPr>
        <p:blipFill>
          <a:blip r:embed="rId2"/>
          <a:stretch>
            <a:fillRect/>
          </a:stretch>
        </p:blipFill>
        <p:spPr>
          <a:xfrm>
            <a:off x="6475614" y="3265271"/>
            <a:ext cx="3516284" cy="351628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Afbeelding 4"/>
          <p:cNvPicPr>
            <a:picLocks noChangeAspect="1"/>
          </p:cNvPicPr>
          <p:nvPr/>
        </p:nvPicPr>
        <p:blipFill>
          <a:blip r:embed="rId3"/>
          <a:stretch>
            <a:fillRect/>
          </a:stretch>
        </p:blipFill>
        <p:spPr>
          <a:xfrm>
            <a:off x="2460567" y="3807678"/>
            <a:ext cx="3882043" cy="291153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73500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5791" y="518765"/>
            <a:ext cx="9905998" cy="1478570"/>
          </a:xfrm>
        </p:spPr>
        <p:txBody>
          <a:bodyPr/>
          <a:lstStyle/>
          <a:p>
            <a:r>
              <a:rPr lang="nl-NL" dirty="0" smtClean="0">
                <a:latin typeface="Bauhaus 93" panose="04030905020B02020C02" pitchFamily="82" charset="0"/>
              </a:rPr>
              <a:t>ijzer</a:t>
            </a:r>
            <a:endParaRPr lang="nl-NL" dirty="0">
              <a:latin typeface="Bauhaus 93" panose="04030905020B02020C02" pitchFamily="82" charset="0"/>
            </a:endParaRPr>
          </a:p>
        </p:txBody>
      </p:sp>
      <p:sp>
        <p:nvSpPr>
          <p:cNvPr id="3" name="Tijdelijke aanduiding voor inhoud 2"/>
          <p:cNvSpPr>
            <a:spLocks noGrp="1"/>
          </p:cNvSpPr>
          <p:nvPr>
            <p:ph idx="1"/>
          </p:nvPr>
        </p:nvSpPr>
        <p:spPr/>
        <p:txBody>
          <a:bodyPr/>
          <a:lstStyle/>
          <a:p>
            <a:r>
              <a:rPr lang="nl-NL" dirty="0" smtClean="0"/>
              <a:t>IJzer word al meer dan 4000 jaar gebruikt om staal te maken. Rond 4000 v. Christus werd ijzer gevonden. Veel al was afkomstig van meteorieten. Van alle bekende metalen wordt ijzer het vaakst gebruikt.</a:t>
            </a:r>
            <a:endParaRPr lang="nl-NL" dirty="0"/>
          </a:p>
        </p:txBody>
      </p:sp>
      <p:pic>
        <p:nvPicPr>
          <p:cNvPr id="4" name="Afbeelding 3"/>
          <p:cNvPicPr>
            <a:picLocks noChangeAspect="1"/>
          </p:cNvPicPr>
          <p:nvPr/>
        </p:nvPicPr>
        <p:blipFill>
          <a:blip r:embed="rId2"/>
          <a:stretch>
            <a:fillRect/>
          </a:stretch>
        </p:blipFill>
        <p:spPr>
          <a:xfrm>
            <a:off x="5368572" y="4555375"/>
            <a:ext cx="6280503" cy="1988300"/>
          </a:xfrm>
          <a:prstGeom prst="rect">
            <a:avLst/>
          </a:prstGeom>
        </p:spPr>
      </p:pic>
    </p:spTree>
    <p:extLst>
      <p:ext uri="{BB962C8B-B14F-4D97-AF65-F5344CB8AC3E}">
        <p14:creationId xmlns:p14="http://schemas.microsoft.com/office/powerpoint/2010/main" val="288517756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3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Bauhaus 93" panose="04030905020B02020C02" pitchFamily="82" charset="0"/>
              </a:rPr>
              <a:t>baksteen</a:t>
            </a:r>
            <a:endParaRPr lang="nl-NL" dirty="0">
              <a:latin typeface="Bauhaus 93" panose="04030905020B02020C02" pitchFamily="82" charset="0"/>
            </a:endParaRPr>
          </a:p>
        </p:txBody>
      </p:sp>
      <p:sp>
        <p:nvSpPr>
          <p:cNvPr id="3" name="Tijdelijke aanduiding voor inhoud 2"/>
          <p:cNvSpPr>
            <a:spLocks noGrp="1"/>
          </p:cNvSpPr>
          <p:nvPr>
            <p:ph idx="1"/>
          </p:nvPr>
        </p:nvSpPr>
        <p:spPr>
          <a:xfrm>
            <a:off x="1132896" y="2097088"/>
            <a:ext cx="9905999" cy="3541714"/>
          </a:xfrm>
        </p:spPr>
        <p:txBody>
          <a:bodyPr/>
          <a:lstStyle/>
          <a:p>
            <a:r>
              <a:rPr lang="nl-NL" dirty="0">
                <a:hlinkClick r:id="rId2"/>
              </a:rPr>
              <a:t>http://www.schooltv.nl/no_cache/video/crid/20060411_bakstenen01/</a:t>
            </a:r>
            <a:endParaRPr lang="nl-NL" dirty="0"/>
          </a:p>
        </p:txBody>
      </p:sp>
      <p:pic>
        <p:nvPicPr>
          <p:cNvPr id="5" name="Afbeelding 4"/>
          <p:cNvPicPr>
            <a:picLocks noChangeAspect="1"/>
          </p:cNvPicPr>
          <p:nvPr/>
        </p:nvPicPr>
        <p:blipFill>
          <a:blip r:embed="rId3"/>
          <a:stretch>
            <a:fillRect/>
          </a:stretch>
        </p:blipFill>
        <p:spPr>
          <a:xfrm>
            <a:off x="5623014" y="2906442"/>
            <a:ext cx="4559638" cy="3704706"/>
          </a:xfrm>
          <a:prstGeom prst="rect">
            <a:avLst/>
          </a:prstGeom>
        </p:spPr>
      </p:pic>
      <p:sp>
        <p:nvSpPr>
          <p:cNvPr id="6" name="Tekstvak 5"/>
          <p:cNvSpPr txBox="1"/>
          <p:nvPr/>
        </p:nvSpPr>
        <p:spPr>
          <a:xfrm>
            <a:off x="1422169" y="4235575"/>
            <a:ext cx="2793076" cy="523220"/>
          </a:xfrm>
          <a:prstGeom prst="rect">
            <a:avLst/>
          </a:prstGeom>
          <a:noFill/>
        </p:spPr>
        <p:txBody>
          <a:bodyPr wrap="square" rtlCol="0">
            <a:spAutoFit/>
          </a:bodyPr>
          <a:lstStyle/>
          <a:p>
            <a:r>
              <a:rPr lang="nl-NL" sz="2800" dirty="0" smtClean="0"/>
              <a:t>Dit is schalie</a:t>
            </a:r>
            <a:endParaRPr lang="nl-NL" sz="2800" dirty="0"/>
          </a:p>
        </p:txBody>
      </p:sp>
      <p:sp>
        <p:nvSpPr>
          <p:cNvPr id="7" name="PIJL-RECHTS 6"/>
          <p:cNvSpPr/>
          <p:nvPr/>
        </p:nvSpPr>
        <p:spPr>
          <a:xfrm>
            <a:off x="3557846" y="3857105"/>
            <a:ext cx="1928553" cy="1463040"/>
          </a:xfrm>
          <a:prstGeom prst="rightArrow">
            <a:avLst>
              <a:gd name="adj1" fmla="val 48102"/>
              <a:gd name="adj2" fmla="val 41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12250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0069" y="448888"/>
            <a:ext cx="9905998" cy="1478570"/>
          </a:xfrm>
        </p:spPr>
        <p:txBody>
          <a:bodyPr>
            <a:normAutofit/>
          </a:bodyPr>
          <a:lstStyle/>
          <a:p>
            <a:r>
              <a:rPr lang="nl-NL" dirty="0" smtClean="0">
                <a:latin typeface="Bauhaus 93" panose="04030905020B02020C02" pitchFamily="82" charset="0"/>
              </a:rPr>
              <a:t>Hout</a:t>
            </a:r>
            <a:endParaRPr lang="nl-NL" dirty="0">
              <a:latin typeface="Bauhaus 93" panose="04030905020B02020C02" pitchFamily="82" charset="0"/>
            </a:endParaRPr>
          </a:p>
        </p:txBody>
      </p:sp>
      <p:pic>
        <p:nvPicPr>
          <p:cNvPr id="4" name="Tijdelijke aanduiding voor inhoud 3"/>
          <p:cNvPicPr>
            <a:picLocks noGrp="1" noChangeAspect="1"/>
          </p:cNvPicPr>
          <p:nvPr>
            <p:ph idx="1"/>
          </p:nvPr>
        </p:nvPicPr>
        <p:blipFill>
          <a:blip r:embed="rId2"/>
          <a:stretch>
            <a:fillRect/>
          </a:stretch>
        </p:blipFill>
        <p:spPr>
          <a:xfrm>
            <a:off x="4694238" y="3201194"/>
            <a:ext cx="2800350" cy="1638300"/>
          </a:xfrm>
          <a:prstGeom prst="rect">
            <a:avLst/>
          </a:prstGeom>
        </p:spPr>
      </p:pic>
      <p:sp>
        <p:nvSpPr>
          <p:cNvPr id="3" name="Rechthoek 2"/>
          <p:cNvSpPr/>
          <p:nvPr/>
        </p:nvSpPr>
        <p:spPr>
          <a:xfrm>
            <a:off x="1185949" y="1927458"/>
            <a:ext cx="6096000" cy="1815882"/>
          </a:xfrm>
          <a:prstGeom prst="rect">
            <a:avLst/>
          </a:prstGeom>
        </p:spPr>
        <p:txBody>
          <a:bodyPr>
            <a:spAutoFit/>
          </a:bodyPr>
          <a:lstStyle/>
          <a:p>
            <a:r>
              <a:rPr lang="nl-NL" sz="2800" dirty="0"/>
              <a:t>H</a:t>
            </a:r>
            <a:r>
              <a:rPr lang="nl-NL" sz="2800" dirty="0" smtClean="0"/>
              <a:t>out </a:t>
            </a:r>
            <a:r>
              <a:rPr lang="nl-NL" sz="2800" dirty="0"/>
              <a:t>is het voornaamste bestanddeel van houtige </a:t>
            </a:r>
            <a:r>
              <a:rPr lang="nl-NL" sz="2800" dirty="0" smtClean="0"/>
              <a:t>planten. (</a:t>
            </a:r>
            <a:r>
              <a:rPr lang="nl-NL" sz="2800" dirty="0"/>
              <a:t>vooral) </a:t>
            </a:r>
            <a:r>
              <a:rPr lang="nl-NL" sz="2800" dirty="0" smtClean="0"/>
              <a:t>Bomen </a:t>
            </a:r>
            <a:r>
              <a:rPr lang="nl-NL" sz="2800" dirty="0"/>
              <a:t>en struiken</a:t>
            </a:r>
            <a:r>
              <a:rPr lang="nl-NL" sz="2800" dirty="0" smtClean="0"/>
              <a:t>. En ze hakken bomen om voor hout.</a:t>
            </a:r>
            <a:endParaRPr lang="nl-NL" sz="2800" dirty="0"/>
          </a:p>
        </p:txBody>
      </p:sp>
    </p:spTree>
    <p:extLst>
      <p:ext uri="{BB962C8B-B14F-4D97-AF65-F5344CB8AC3E}">
        <p14:creationId xmlns:p14="http://schemas.microsoft.com/office/powerpoint/2010/main" val="21469160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717</TotalTime>
  <Words>590</Words>
  <Application>Microsoft Office PowerPoint</Application>
  <PresentationFormat>Breedbeeld</PresentationFormat>
  <Paragraphs>105</Paragraphs>
  <Slides>20</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Arial</vt:lpstr>
      <vt:lpstr>Bauhaus 93</vt:lpstr>
      <vt:lpstr>Calibri</vt:lpstr>
      <vt:lpstr>Elephant</vt:lpstr>
      <vt:lpstr>Trebuchet MS</vt:lpstr>
      <vt:lpstr>Tw Cen MT</vt:lpstr>
      <vt:lpstr>Circuit</vt:lpstr>
      <vt:lpstr>bruggen</vt:lpstr>
      <vt:lpstr>inhoud</vt:lpstr>
      <vt:lpstr>inleiding</vt:lpstr>
      <vt:lpstr>Wat zijn bruggen?</vt:lpstr>
      <vt:lpstr>materiaal</vt:lpstr>
      <vt:lpstr>staal</vt:lpstr>
      <vt:lpstr>ijzer</vt:lpstr>
      <vt:lpstr>baksteen</vt:lpstr>
      <vt:lpstr>Hout</vt:lpstr>
      <vt:lpstr>bamboe</vt:lpstr>
      <vt:lpstr>Gietijzer </vt:lpstr>
      <vt:lpstr>Hoe maak je bruggen</vt:lpstr>
      <vt:lpstr>Waarom heb je bruggen nodig</vt:lpstr>
      <vt:lpstr>geschiedenis</vt:lpstr>
      <vt:lpstr>Bekende bruggen</vt:lpstr>
      <vt:lpstr>                                   1!!!!!!!!!!!!!</vt:lpstr>
      <vt:lpstr>PowerPoint-presentatie</vt:lpstr>
      <vt:lpstr>quiz</vt:lpstr>
      <vt:lpstr>PowerPoint-presentatie</vt:lpstr>
      <vt:lpstr>☻Einde☻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bruggen</dc:title>
  <dc:creator>Einstein</dc:creator>
  <cp:lastModifiedBy>Groep7</cp:lastModifiedBy>
  <cp:revision>78</cp:revision>
  <dcterms:created xsi:type="dcterms:W3CDTF">2015-01-23T12:25:24Z</dcterms:created>
  <dcterms:modified xsi:type="dcterms:W3CDTF">2015-03-05T10:57:45Z</dcterms:modified>
</cp:coreProperties>
</file>